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aret Book" panose="020B0604020202020204" charset="0"/>
      <p:regular r:id="rId20"/>
    </p:embeddedFont>
    <p:embeddedFont>
      <p:font typeface="Noto Serif Display Black" panose="020B0604020202020204"/>
      <p:regular r:id="rId21"/>
    </p:embeddedFont>
    <p:embeddedFont>
      <p:font typeface="Tomorrow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5" d="100"/>
          <a:sy n="55" d="100"/>
        </p:scale>
        <p:origin x="1674" y="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gif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gif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08" r="3617" b="180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932949"/>
            <a:ext cx="16230600" cy="170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9"/>
              </a:lnSpc>
            </a:pPr>
            <a:r>
              <a:rPr lang="en-US" sz="9885" dirty="0">
                <a:solidFill>
                  <a:srgbClr val="000000"/>
                </a:solidFill>
                <a:latin typeface="Tomorrow"/>
              </a:rPr>
              <a:t>WARRIOR BATTLE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84613"/>
          <a:stretch>
            <a:fillRect/>
          </a:stretch>
        </p:blipFill>
        <p:spPr>
          <a:xfrm>
            <a:off x="3857289" y="5316091"/>
            <a:ext cx="3970062" cy="43003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033" r="79721"/>
          <a:stretch>
            <a:fillRect/>
          </a:stretch>
        </p:blipFill>
        <p:spPr>
          <a:xfrm>
            <a:off x="9617422" y="5691095"/>
            <a:ext cx="4021571" cy="39253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67334" y="6425180"/>
            <a:ext cx="3513088" cy="58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Ngô Đức Cường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41655" y="6425180"/>
            <a:ext cx="3263987" cy="58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Đồng Duy Tiến</a:t>
            </a:r>
          </a:p>
        </p:txBody>
      </p:sp>
      <p:sp>
        <p:nvSpPr>
          <p:cNvPr id="8" name="AutoShape 8"/>
          <p:cNvSpPr/>
          <p:nvPr/>
        </p:nvSpPr>
        <p:spPr>
          <a:xfrm>
            <a:off x="5454504" y="6748657"/>
            <a:ext cx="15510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260705" y="6748657"/>
            <a:ext cx="15510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1684640" y="5550889"/>
            <a:ext cx="5193808" cy="58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Garet Book"/>
              </a:rPr>
              <a:t>April 2023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39238" y="4274521"/>
            <a:ext cx="9525" cy="156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6402" y="1825404"/>
            <a:ext cx="16595197" cy="7831273"/>
            <a:chOff x="0" y="0"/>
            <a:chExt cx="4370751" cy="20625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0751" cy="2062557"/>
            </a:xfrm>
            <a:custGeom>
              <a:avLst/>
              <a:gdLst/>
              <a:ahLst/>
              <a:cxnLst/>
              <a:rect l="l" t="t" r="r" b="b"/>
              <a:pathLst>
                <a:path w="4370751" h="2062557">
                  <a:moveTo>
                    <a:pt x="23792" y="0"/>
                  </a:moveTo>
                  <a:lnTo>
                    <a:pt x="4346959" y="0"/>
                  </a:lnTo>
                  <a:cubicBezTo>
                    <a:pt x="4353269" y="0"/>
                    <a:pt x="4359321" y="2507"/>
                    <a:pt x="4363783" y="6969"/>
                  </a:cubicBezTo>
                  <a:cubicBezTo>
                    <a:pt x="4368245" y="11431"/>
                    <a:pt x="4370751" y="17482"/>
                    <a:pt x="4370751" y="23792"/>
                  </a:cubicBezTo>
                  <a:lnTo>
                    <a:pt x="4370751" y="2038765"/>
                  </a:lnTo>
                  <a:cubicBezTo>
                    <a:pt x="4370751" y="2051905"/>
                    <a:pt x="4360099" y="2062557"/>
                    <a:pt x="4346959" y="2062557"/>
                  </a:cubicBezTo>
                  <a:lnTo>
                    <a:pt x="23792" y="2062557"/>
                  </a:lnTo>
                  <a:cubicBezTo>
                    <a:pt x="10652" y="2062557"/>
                    <a:pt x="0" y="2051905"/>
                    <a:pt x="0" y="2038765"/>
                  </a:cubicBezTo>
                  <a:lnTo>
                    <a:pt x="0" y="23792"/>
                  </a:lnTo>
                  <a:cubicBezTo>
                    <a:pt x="0" y="10652"/>
                    <a:pt x="10652" y="0"/>
                    <a:pt x="23792" y="0"/>
                  </a:cubicBezTo>
                  <a:close/>
                </a:path>
              </a:pathLst>
            </a:custGeom>
            <a:solidFill>
              <a:srgbClr val="9ADF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6134" y="3118360"/>
            <a:ext cx="5245361" cy="524536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884039"/>
            <a:ext cx="4463785" cy="1312372"/>
            <a:chOff x="0" y="-38100"/>
            <a:chExt cx="1175647" cy="3456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75647" cy="34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Hệ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thống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nguyên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tố</a:t>
              </a:r>
              <a:endParaRPr lang="en-US" sz="1899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85898">
            <a:off x="5735257" y="4808996"/>
            <a:ext cx="1827116" cy="164793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867799" y="3697962"/>
            <a:ext cx="7912876" cy="42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omorrow"/>
              </a:rPr>
              <a:t>Nguyên tố khắc chế sẽ gây thêm 20% sát thương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59939" y="6815151"/>
            <a:ext cx="7912876" cy="42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omorrow"/>
              </a:rPr>
              <a:t>Nguyên tố  bị khắc chế sẽ bị giảm 20% sát thương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6402" y="1825404"/>
            <a:ext cx="16595197" cy="7831273"/>
            <a:chOff x="0" y="0"/>
            <a:chExt cx="4370751" cy="20625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0751" cy="2062557"/>
            </a:xfrm>
            <a:custGeom>
              <a:avLst/>
              <a:gdLst/>
              <a:ahLst/>
              <a:cxnLst/>
              <a:rect l="l" t="t" r="r" b="b"/>
              <a:pathLst>
                <a:path w="4370751" h="2062557">
                  <a:moveTo>
                    <a:pt x="23792" y="0"/>
                  </a:moveTo>
                  <a:lnTo>
                    <a:pt x="4346959" y="0"/>
                  </a:lnTo>
                  <a:cubicBezTo>
                    <a:pt x="4353269" y="0"/>
                    <a:pt x="4359321" y="2507"/>
                    <a:pt x="4363783" y="6969"/>
                  </a:cubicBezTo>
                  <a:cubicBezTo>
                    <a:pt x="4368245" y="11431"/>
                    <a:pt x="4370751" y="17482"/>
                    <a:pt x="4370751" y="23792"/>
                  </a:cubicBezTo>
                  <a:lnTo>
                    <a:pt x="4370751" y="2038765"/>
                  </a:lnTo>
                  <a:cubicBezTo>
                    <a:pt x="4370751" y="2051905"/>
                    <a:pt x="4360099" y="2062557"/>
                    <a:pt x="4346959" y="2062557"/>
                  </a:cubicBezTo>
                  <a:lnTo>
                    <a:pt x="23792" y="2062557"/>
                  </a:lnTo>
                  <a:cubicBezTo>
                    <a:pt x="10652" y="2062557"/>
                    <a:pt x="0" y="2051905"/>
                    <a:pt x="0" y="2038765"/>
                  </a:cubicBezTo>
                  <a:lnTo>
                    <a:pt x="0" y="23792"/>
                  </a:lnTo>
                  <a:cubicBezTo>
                    <a:pt x="0" y="10652"/>
                    <a:pt x="10652" y="0"/>
                    <a:pt x="23792" y="0"/>
                  </a:cubicBezTo>
                  <a:close/>
                </a:path>
              </a:pathLst>
            </a:custGeom>
            <a:solidFill>
              <a:srgbClr val="9ADF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84039"/>
            <a:ext cx="4572983" cy="1312372"/>
            <a:chOff x="0" y="-38100"/>
            <a:chExt cx="1204407" cy="345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04407" cy="335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Hệ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thống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nhân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vật</a:t>
              </a:r>
              <a:endParaRPr lang="en-US" sz="1899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68364" y="2836784"/>
            <a:ext cx="3823020" cy="52921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01116" y="2836784"/>
            <a:ext cx="3823020" cy="52921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58361" y="2842246"/>
            <a:ext cx="3843323" cy="528666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87669" y="8414182"/>
            <a:ext cx="1704357" cy="42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omorrow"/>
              </a:rPr>
              <a:t>Hệ lửa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7696" y="8414182"/>
            <a:ext cx="1704357" cy="42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omorrow"/>
              </a:rPr>
              <a:t>Hệ nước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43788" y="8414182"/>
            <a:ext cx="1704357" cy="42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omorrow"/>
              </a:rPr>
              <a:t>Hệ đất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59877" y="2709998"/>
            <a:ext cx="14227035" cy="6548302"/>
            <a:chOff x="0" y="0"/>
            <a:chExt cx="3747038" cy="17246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47038" cy="1724656"/>
            </a:xfrm>
            <a:custGeom>
              <a:avLst/>
              <a:gdLst/>
              <a:ahLst/>
              <a:cxnLst/>
              <a:rect l="l" t="t" r="r" b="b"/>
              <a:pathLst>
                <a:path w="3747038" h="1724656">
                  <a:moveTo>
                    <a:pt x="27753" y="0"/>
                  </a:moveTo>
                  <a:lnTo>
                    <a:pt x="3719285" y="0"/>
                  </a:lnTo>
                  <a:cubicBezTo>
                    <a:pt x="3734613" y="0"/>
                    <a:pt x="3747038" y="12425"/>
                    <a:pt x="3747038" y="27753"/>
                  </a:cubicBezTo>
                  <a:lnTo>
                    <a:pt x="3747038" y="1696903"/>
                  </a:lnTo>
                  <a:cubicBezTo>
                    <a:pt x="3747038" y="1712231"/>
                    <a:pt x="3734613" y="1724656"/>
                    <a:pt x="3719285" y="1724656"/>
                  </a:cubicBezTo>
                  <a:lnTo>
                    <a:pt x="27753" y="1724656"/>
                  </a:lnTo>
                  <a:cubicBezTo>
                    <a:pt x="12425" y="1724656"/>
                    <a:pt x="0" y="1712231"/>
                    <a:pt x="0" y="1696903"/>
                  </a:cubicBezTo>
                  <a:lnTo>
                    <a:pt x="0" y="27753"/>
                  </a:lnTo>
                  <a:cubicBezTo>
                    <a:pt x="0" y="12425"/>
                    <a:pt x="12425" y="0"/>
                    <a:pt x="2775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84039"/>
            <a:ext cx="4463785" cy="1312372"/>
            <a:chOff x="0" y="-38100"/>
            <a:chExt cx="1175647" cy="345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75647" cy="34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Hạn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chế</a:t>
              </a:r>
              <a:endParaRPr lang="en-US" sz="1899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13690" y="2951905"/>
            <a:ext cx="6301489" cy="12602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84110" t="51198" b="33942"/>
          <a:stretch>
            <a:fillRect/>
          </a:stretch>
        </p:blipFill>
        <p:spPr>
          <a:xfrm>
            <a:off x="10463906" y="6358761"/>
            <a:ext cx="3448051" cy="24182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l="33416" t="58909" r="48746" b="22736"/>
          <a:stretch>
            <a:fillRect/>
          </a:stretch>
        </p:blipFill>
        <p:spPr>
          <a:xfrm flipH="1">
            <a:off x="10276277" y="4963302"/>
            <a:ext cx="2976316" cy="204169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20628" y="3719352"/>
            <a:ext cx="3178399" cy="42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omorrow"/>
              </a:rPr>
              <a:t>Hạn chế về đồ họa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17639" y="5936524"/>
            <a:ext cx="5600976" cy="42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omorrow"/>
              </a:rPr>
              <a:t>Di chuyển nhân vật thiếu linh hoạt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2203134" y="8085893"/>
            <a:ext cx="14227035" cy="42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omorrow"/>
              </a:rPr>
              <a:t>Chưa được cân bằng game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84039"/>
            <a:ext cx="4463785" cy="1333638"/>
            <a:chOff x="0" y="-38100"/>
            <a:chExt cx="1175647" cy="3512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75647" cy="351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Hướng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phát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triển</a:t>
              </a:r>
              <a:endParaRPr lang="en-US" sz="1899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48160" y="2956044"/>
            <a:ext cx="14357350" cy="6108951"/>
            <a:chOff x="0" y="0"/>
            <a:chExt cx="3781360" cy="16089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81360" cy="1608942"/>
            </a:xfrm>
            <a:custGeom>
              <a:avLst/>
              <a:gdLst/>
              <a:ahLst/>
              <a:cxnLst/>
              <a:rect l="l" t="t" r="r" b="b"/>
              <a:pathLst>
                <a:path w="3781360" h="1608942">
                  <a:moveTo>
                    <a:pt x="27501" y="0"/>
                  </a:moveTo>
                  <a:lnTo>
                    <a:pt x="3753859" y="0"/>
                  </a:lnTo>
                  <a:cubicBezTo>
                    <a:pt x="3761153" y="0"/>
                    <a:pt x="3768148" y="2897"/>
                    <a:pt x="3773305" y="8055"/>
                  </a:cubicBezTo>
                  <a:cubicBezTo>
                    <a:pt x="3778462" y="13212"/>
                    <a:pt x="3781360" y="20207"/>
                    <a:pt x="3781360" y="27501"/>
                  </a:cubicBezTo>
                  <a:lnTo>
                    <a:pt x="3781360" y="1581441"/>
                  </a:lnTo>
                  <a:cubicBezTo>
                    <a:pt x="3781360" y="1596629"/>
                    <a:pt x="3769047" y="1608942"/>
                    <a:pt x="3753859" y="1608942"/>
                  </a:cubicBezTo>
                  <a:lnTo>
                    <a:pt x="27501" y="1608942"/>
                  </a:lnTo>
                  <a:cubicBezTo>
                    <a:pt x="20207" y="1608942"/>
                    <a:pt x="13212" y="1606044"/>
                    <a:pt x="8055" y="1600887"/>
                  </a:cubicBezTo>
                  <a:cubicBezTo>
                    <a:pt x="2897" y="1595730"/>
                    <a:pt x="0" y="1588735"/>
                    <a:pt x="0" y="1581441"/>
                  </a:cubicBezTo>
                  <a:lnTo>
                    <a:pt x="0" y="27501"/>
                  </a:lnTo>
                  <a:cubicBezTo>
                    <a:pt x="0" y="12313"/>
                    <a:pt x="12313" y="0"/>
                    <a:pt x="2750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V="1">
            <a:off x="14021500" y="3522360"/>
            <a:ext cx="1782211" cy="19912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90715">
            <a:off x="9989531" y="3163019"/>
            <a:ext cx="1636797" cy="175058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l="37651" r="53218"/>
          <a:stretch>
            <a:fillRect/>
          </a:stretch>
        </p:blipFill>
        <p:spPr>
          <a:xfrm flipH="1">
            <a:off x="9144000" y="4446048"/>
            <a:ext cx="1160442" cy="211822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 t="33032" r="78141" b="41120"/>
          <a:stretch>
            <a:fillRect/>
          </a:stretch>
        </p:blipFill>
        <p:spPr>
          <a:xfrm>
            <a:off x="10194896" y="5038052"/>
            <a:ext cx="2867696" cy="226062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l="3532" r="80694"/>
          <a:stretch>
            <a:fillRect/>
          </a:stretch>
        </p:blipFill>
        <p:spPr>
          <a:xfrm>
            <a:off x="9643952" y="4518009"/>
            <a:ext cx="1701870" cy="215797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811961" y="7043624"/>
            <a:ext cx="1816783" cy="181678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680030" y="3616074"/>
            <a:ext cx="5886338" cy="42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omorrow"/>
              </a:rPr>
              <a:t>Tăng tính thông minh cho đối thủ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80030" y="5457537"/>
            <a:ext cx="5886338" cy="8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omorrow"/>
              </a:rPr>
              <a:t>Xây dựng thêm nhiều tuyến nhân vật(theo hệ) - cá nhân hóa skill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80030" y="7904390"/>
            <a:ext cx="5886338" cy="42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omorrow"/>
              </a:rPr>
              <a:t>Xây dựng game 2 người chơi online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16921" y="4604814"/>
            <a:ext cx="7315200" cy="2061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-2828"/>
            <a:ext cx="4463785" cy="3230764"/>
            <a:chOff x="0" y="-271678"/>
            <a:chExt cx="1175647" cy="8509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1462" y="-271678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I. Ý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tưởng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91044" y="2019300"/>
            <a:ext cx="14637476" cy="6335565"/>
            <a:chOff x="0" y="-114300"/>
            <a:chExt cx="3855138" cy="16686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5138" cy="1554327"/>
            </a:xfrm>
            <a:custGeom>
              <a:avLst/>
              <a:gdLst/>
              <a:ahLst/>
              <a:cxnLst/>
              <a:rect l="l" t="t" r="r" b="b"/>
              <a:pathLst>
                <a:path w="3855138" h="1554327">
                  <a:moveTo>
                    <a:pt x="26974" y="0"/>
                  </a:moveTo>
                  <a:lnTo>
                    <a:pt x="3828163" y="0"/>
                  </a:lnTo>
                  <a:cubicBezTo>
                    <a:pt x="3843061" y="0"/>
                    <a:pt x="3855138" y="12077"/>
                    <a:pt x="3855138" y="26974"/>
                  </a:cubicBezTo>
                  <a:lnTo>
                    <a:pt x="3855138" y="1527352"/>
                  </a:lnTo>
                  <a:cubicBezTo>
                    <a:pt x="3855138" y="1542250"/>
                    <a:pt x="3843061" y="1554327"/>
                    <a:pt x="3828163" y="1554327"/>
                  </a:cubicBezTo>
                  <a:lnTo>
                    <a:pt x="26974" y="1554327"/>
                  </a:lnTo>
                  <a:cubicBezTo>
                    <a:pt x="12077" y="1554327"/>
                    <a:pt x="0" y="1542250"/>
                    <a:pt x="0" y="1527352"/>
                  </a:cubicBezTo>
                  <a:lnTo>
                    <a:pt x="0" y="26974"/>
                  </a:lnTo>
                  <a:cubicBezTo>
                    <a:pt x="0" y="12077"/>
                    <a:pt x="12077" y="0"/>
                    <a:pt x="26974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400"/>
                </a:lnSpc>
              </a:pPr>
              <a:r>
                <a:rPr lang="en-US" sz="1899" spc="132">
                  <a:solidFill>
                    <a:srgbClr val="000000"/>
                  </a:solidFill>
                  <a:latin typeface="Noto Serif Display Black"/>
                </a:rPr>
                <a:t>              </a:t>
              </a:r>
            </a:p>
            <a:p>
              <a:pPr>
                <a:lnSpc>
                  <a:spcPts val="3400"/>
                </a:lnSpc>
              </a:pPr>
              <a:r>
                <a:rPr lang="en-US" sz="1899" spc="132">
                  <a:solidFill>
                    <a:srgbClr val="000000"/>
                  </a:solidFill>
                  <a:latin typeface="Noto Serif Display Black"/>
                </a:rPr>
                <a:t>          </a:t>
              </a:r>
            </a:p>
            <a:p>
              <a:pPr>
                <a:lnSpc>
                  <a:spcPts val="3400"/>
                </a:lnSpc>
              </a:pPr>
              <a:endParaRPr lang="en-US" sz="1899" spc="132">
                <a:solidFill>
                  <a:srgbClr val="000000"/>
                </a:solidFill>
                <a:latin typeface="Noto Serif Display Black"/>
              </a:endParaRPr>
            </a:p>
            <a:p>
              <a:pPr>
                <a:lnSpc>
                  <a:spcPts val="3400"/>
                </a:lnSpc>
              </a:pPr>
              <a:r>
                <a:rPr lang="en-US" sz="1899" spc="132">
                  <a:solidFill>
                    <a:srgbClr val="000000"/>
                  </a:solidFill>
                  <a:latin typeface="Noto Serif Display Black"/>
                </a:rPr>
                <a:t> </a:t>
              </a:r>
            </a:p>
            <a:p>
              <a:pPr>
                <a:lnSpc>
                  <a:spcPts val="3400"/>
                </a:lnSpc>
              </a:pPr>
              <a:endParaRPr lang="en-US" sz="1899" spc="132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42805" y="4023719"/>
            <a:ext cx="3105210" cy="3520079"/>
            <a:chOff x="-5033" y="-114300"/>
            <a:chExt cx="817833" cy="927100"/>
          </a:xfrm>
        </p:grpSpPr>
        <p:sp>
          <p:nvSpPr>
            <p:cNvPr id="10" name="Freeform 10"/>
            <p:cNvSpPr/>
            <p:nvPr/>
          </p:nvSpPr>
          <p:spPr>
            <a:xfrm>
              <a:off x="-5033" y="-5017"/>
              <a:ext cx="812800" cy="347494"/>
            </a:xfrm>
            <a:custGeom>
              <a:avLst/>
              <a:gdLst/>
              <a:ahLst/>
              <a:cxnLst/>
              <a:rect l="l" t="t" r="r" b="b"/>
              <a:pathLst>
                <a:path w="812800" h="3474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9553"/>
                  </a:lnTo>
                  <a:cubicBezTo>
                    <a:pt x="812800" y="253485"/>
                    <a:pt x="799321" y="286027"/>
                    <a:pt x="775327" y="310021"/>
                  </a:cubicBezTo>
                  <a:cubicBezTo>
                    <a:pt x="751333" y="334014"/>
                    <a:pt x="718791" y="347494"/>
                    <a:pt x="684859" y="347494"/>
                  </a:cubicBezTo>
                  <a:lnTo>
                    <a:pt x="127941" y="347494"/>
                  </a:lnTo>
                  <a:cubicBezTo>
                    <a:pt x="94009" y="347494"/>
                    <a:pt x="61467" y="334014"/>
                    <a:pt x="37473" y="310021"/>
                  </a:cubicBezTo>
                  <a:cubicBezTo>
                    <a:pt x="13479" y="286027"/>
                    <a:pt x="0" y="253485"/>
                    <a:pt x="0" y="21955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ADFA6"/>
            </a:solidFill>
          </p:spPr>
          <p:txBody>
            <a:bodyPr/>
            <a:lstStyle/>
            <a:p>
              <a:pPr algn="ctr">
                <a:lnSpc>
                  <a:spcPct val="300000"/>
                </a:lnSpc>
              </a:pPr>
              <a:r>
                <a:rPr lang="en-US" spc="132" dirty="0" err="1">
                  <a:solidFill>
                    <a:srgbClr val="000000"/>
                  </a:solidFill>
                  <a:latin typeface="Noto Serif Display Black"/>
                </a:rPr>
                <a:t>Đơn</a:t>
              </a:r>
              <a:r>
                <a:rPr lang="en-US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pc="132" dirty="0" err="1">
                  <a:solidFill>
                    <a:srgbClr val="000000"/>
                  </a:solidFill>
                  <a:latin typeface="Noto Serif Display Black"/>
                </a:rPr>
                <a:t>giản</a:t>
              </a:r>
              <a:endParaRPr lang="en-US" spc="132" dirty="0">
                <a:solidFill>
                  <a:srgbClr val="000000"/>
                </a:solidFill>
                <a:latin typeface="Noto Serif Display Black"/>
              </a:endParaRPr>
            </a:p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 lang="en-US" sz="1899" spc="132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19132" y="2705100"/>
            <a:ext cx="3086100" cy="4838698"/>
            <a:chOff x="0" y="-461591"/>
            <a:chExt cx="812800" cy="12743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47494"/>
            </a:xfrm>
            <a:custGeom>
              <a:avLst/>
              <a:gdLst/>
              <a:ahLst/>
              <a:cxnLst/>
              <a:rect l="l" t="t" r="r" b="b"/>
              <a:pathLst>
                <a:path w="812800" h="3474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9553"/>
                  </a:lnTo>
                  <a:cubicBezTo>
                    <a:pt x="812800" y="253485"/>
                    <a:pt x="799321" y="286027"/>
                    <a:pt x="775327" y="310021"/>
                  </a:cubicBezTo>
                  <a:cubicBezTo>
                    <a:pt x="751333" y="334014"/>
                    <a:pt x="718791" y="347494"/>
                    <a:pt x="684859" y="347494"/>
                  </a:cubicBezTo>
                  <a:lnTo>
                    <a:pt x="127941" y="347494"/>
                  </a:lnTo>
                  <a:cubicBezTo>
                    <a:pt x="94009" y="347494"/>
                    <a:pt x="61467" y="334014"/>
                    <a:pt x="37473" y="310021"/>
                  </a:cubicBezTo>
                  <a:cubicBezTo>
                    <a:pt x="13479" y="286027"/>
                    <a:pt x="0" y="253485"/>
                    <a:pt x="0" y="21955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ADFA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61591"/>
              <a:ext cx="812800" cy="1274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Đối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kháng</a:t>
              </a:r>
              <a:endParaRPr lang="en-US" sz="1899" spc="132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6892077" y="5117396"/>
            <a:ext cx="5455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7174361" y="4863687"/>
            <a:ext cx="0" cy="5455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1331500" y="5117394"/>
            <a:ext cx="120334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8" name="Group 18"/>
          <p:cNvGrpSpPr/>
          <p:nvPr/>
        </p:nvGrpSpPr>
        <p:grpSpPr>
          <a:xfrm>
            <a:off x="12782793" y="2857501"/>
            <a:ext cx="3116407" cy="4552179"/>
            <a:chOff x="0" y="-386127"/>
            <a:chExt cx="820782" cy="11989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28176"/>
            </a:xfrm>
            <a:custGeom>
              <a:avLst/>
              <a:gdLst/>
              <a:ahLst/>
              <a:cxnLst/>
              <a:rect l="l" t="t" r="r" b="b"/>
              <a:pathLst>
                <a:path w="812800" h="42817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00236"/>
                  </a:lnTo>
                  <a:cubicBezTo>
                    <a:pt x="812800" y="334168"/>
                    <a:pt x="799321" y="366710"/>
                    <a:pt x="775327" y="390703"/>
                  </a:cubicBezTo>
                  <a:cubicBezTo>
                    <a:pt x="751333" y="414697"/>
                    <a:pt x="718791" y="428176"/>
                    <a:pt x="684859" y="428176"/>
                  </a:cubicBezTo>
                  <a:lnTo>
                    <a:pt x="127941" y="428176"/>
                  </a:lnTo>
                  <a:cubicBezTo>
                    <a:pt x="94009" y="428176"/>
                    <a:pt x="61467" y="414697"/>
                    <a:pt x="37473" y="390703"/>
                  </a:cubicBezTo>
                  <a:cubicBezTo>
                    <a:pt x="13479" y="366710"/>
                    <a:pt x="0" y="334168"/>
                    <a:pt x="0" y="30023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6127"/>
              <a:ext cx="820782" cy="1198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"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Gây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nghiện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"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19719" y="5914860"/>
            <a:ext cx="1801155" cy="182858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8488866" y="5843259"/>
            <a:ext cx="1820684" cy="184841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03037" y="6206182"/>
            <a:ext cx="2075917" cy="2024019"/>
          </a:xfrm>
          <a:prstGeom prst="rect">
            <a:avLst/>
          </a:prstGeom>
        </p:spPr>
      </p:pic>
      <p:pic>
        <p:nvPicPr>
          <p:cNvPr id="47" name="Đồ họa 46" descr="A lightbulb">
            <a:extLst>
              <a:ext uri="{FF2B5EF4-FFF2-40B4-BE49-F238E27FC236}">
                <a16:creationId xmlns:a16="http://schemas.microsoft.com/office/drawing/2014/main" id="{510E5DAB-07AA-0F5B-49DE-99E16698C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2866" y="5542162"/>
            <a:ext cx="2249437" cy="22494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17" b="2317"/>
          <a:stretch>
            <a:fillRect/>
          </a:stretch>
        </p:blipFill>
        <p:spPr>
          <a:xfrm>
            <a:off x="0" y="0"/>
            <a:ext cx="19006646" cy="101956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-952500"/>
            <a:ext cx="4686301" cy="5067303"/>
            <a:chOff x="0" y="-521797"/>
            <a:chExt cx="1234252" cy="13345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21797"/>
              <a:ext cx="1234252" cy="1334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Hình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thành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game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21266" t="14653" r="21053" b="43960"/>
          <a:stretch>
            <a:fillRect/>
          </a:stretch>
        </p:blipFill>
        <p:spPr>
          <a:xfrm>
            <a:off x="2983021" y="3901554"/>
            <a:ext cx="3322479" cy="3286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60009" y="6765889"/>
            <a:ext cx="3092039" cy="6106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63400" r="25360" b="78446"/>
          <a:stretch>
            <a:fillRect/>
          </a:stretch>
        </p:blipFill>
        <p:spPr>
          <a:xfrm>
            <a:off x="10006077" y="2808214"/>
            <a:ext cx="4026136" cy="57905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52048" y="6883054"/>
            <a:ext cx="3092039" cy="61067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17582" r="67107" b="66374"/>
          <a:stretch>
            <a:fillRect/>
          </a:stretch>
        </p:blipFill>
        <p:spPr>
          <a:xfrm flipH="1">
            <a:off x="12863459" y="3142488"/>
            <a:ext cx="3669217" cy="537241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85770" y="7376567"/>
            <a:ext cx="6800223" cy="1067454"/>
            <a:chOff x="0" y="0"/>
            <a:chExt cx="1791005" cy="2811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1005" cy="281140"/>
            </a:xfrm>
            <a:custGeom>
              <a:avLst/>
              <a:gdLst/>
              <a:ahLst/>
              <a:cxnLst/>
              <a:rect l="l" t="t" r="r" b="b"/>
              <a:pathLst>
                <a:path w="1791005" h="281140">
                  <a:moveTo>
                    <a:pt x="58062" y="0"/>
                  </a:moveTo>
                  <a:lnTo>
                    <a:pt x="1732943" y="0"/>
                  </a:lnTo>
                  <a:cubicBezTo>
                    <a:pt x="1765010" y="0"/>
                    <a:pt x="1791005" y="25995"/>
                    <a:pt x="1791005" y="58062"/>
                  </a:cubicBezTo>
                  <a:lnTo>
                    <a:pt x="1791005" y="223078"/>
                  </a:lnTo>
                  <a:cubicBezTo>
                    <a:pt x="1791005" y="255145"/>
                    <a:pt x="1765010" y="281140"/>
                    <a:pt x="1732943" y="281140"/>
                  </a:cubicBezTo>
                  <a:lnTo>
                    <a:pt x="58062" y="281140"/>
                  </a:lnTo>
                  <a:cubicBezTo>
                    <a:pt x="25995" y="281140"/>
                    <a:pt x="0" y="255145"/>
                    <a:pt x="0" y="223078"/>
                  </a:cubicBezTo>
                  <a:lnTo>
                    <a:pt x="0" y="58062"/>
                  </a:lnTo>
                  <a:cubicBezTo>
                    <a:pt x="0" y="25995"/>
                    <a:pt x="25995" y="0"/>
                    <a:pt x="58062" y="0"/>
                  </a:cubicBezTo>
                  <a:close/>
                </a:path>
              </a:pathLst>
            </a:custGeom>
            <a:solidFill>
              <a:srgbClr val="FED71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20816" y="7575587"/>
            <a:ext cx="6046887" cy="58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omorrow"/>
              </a:rPr>
              <a:t>Vừa</a:t>
            </a:r>
            <a:r>
              <a:rPr lang="en-US" sz="3399" dirty="0">
                <a:solidFill>
                  <a:srgbClr val="000000"/>
                </a:solidFill>
                <a:latin typeface="Tomorrow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omorrow"/>
              </a:rPr>
              <a:t>có</a:t>
            </a:r>
            <a:r>
              <a:rPr lang="en-US" sz="3399" dirty="0">
                <a:solidFill>
                  <a:srgbClr val="000000"/>
                </a:solidFill>
                <a:latin typeface="Tomorrow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omorrow"/>
              </a:rPr>
              <a:t>yếu</a:t>
            </a:r>
            <a:r>
              <a:rPr lang="en-US" sz="3399" dirty="0">
                <a:solidFill>
                  <a:srgbClr val="000000"/>
                </a:solidFill>
                <a:latin typeface="Tomorrow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omorrow"/>
              </a:rPr>
              <a:t>tố</a:t>
            </a:r>
            <a:r>
              <a:rPr lang="en-US" sz="3399" dirty="0">
                <a:solidFill>
                  <a:srgbClr val="000000"/>
                </a:solidFill>
                <a:latin typeface="Tomorrow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omorrow"/>
              </a:rPr>
              <a:t>xếp</a:t>
            </a:r>
            <a:r>
              <a:rPr lang="en-US" sz="3399" dirty="0">
                <a:solidFill>
                  <a:srgbClr val="000000"/>
                </a:solidFill>
                <a:latin typeface="Tomorrow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omorrow"/>
              </a:rPr>
              <a:t>hình</a:t>
            </a:r>
            <a:r>
              <a:rPr lang="en-US" sz="3399" dirty="0">
                <a:solidFill>
                  <a:srgbClr val="000000"/>
                </a:solidFill>
                <a:latin typeface="Tomorrow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omorrow"/>
              </a:rPr>
              <a:t>trí</a:t>
            </a:r>
            <a:r>
              <a:rPr lang="en-US" sz="3399" dirty="0">
                <a:solidFill>
                  <a:srgbClr val="000000"/>
                </a:solidFill>
                <a:latin typeface="Tomorrow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omorrow"/>
              </a:rPr>
              <a:t>tuệ</a:t>
            </a:r>
            <a:r>
              <a:rPr lang="en-US" sz="3399" dirty="0">
                <a:solidFill>
                  <a:srgbClr val="000000"/>
                </a:solidFill>
                <a:latin typeface="Tomorrow"/>
              </a:rPr>
              <a:t>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581120" y="7374861"/>
            <a:ext cx="6800223" cy="1067454"/>
            <a:chOff x="0" y="0"/>
            <a:chExt cx="1791005" cy="2811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91005" cy="281140"/>
            </a:xfrm>
            <a:custGeom>
              <a:avLst/>
              <a:gdLst/>
              <a:ahLst/>
              <a:cxnLst/>
              <a:rect l="l" t="t" r="r" b="b"/>
              <a:pathLst>
                <a:path w="1791005" h="281140">
                  <a:moveTo>
                    <a:pt x="58062" y="0"/>
                  </a:moveTo>
                  <a:lnTo>
                    <a:pt x="1732943" y="0"/>
                  </a:lnTo>
                  <a:cubicBezTo>
                    <a:pt x="1765010" y="0"/>
                    <a:pt x="1791005" y="25995"/>
                    <a:pt x="1791005" y="58062"/>
                  </a:cubicBezTo>
                  <a:lnTo>
                    <a:pt x="1791005" y="223078"/>
                  </a:lnTo>
                  <a:cubicBezTo>
                    <a:pt x="1791005" y="255145"/>
                    <a:pt x="1765010" y="281140"/>
                    <a:pt x="1732943" y="281140"/>
                  </a:cubicBezTo>
                  <a:lnTo>
                    <a:pt x="58062" y="281140"/>
                  </a:lnTo>
                  <a:cubicBezTo>
                    <a:pt x="25995" y="281140"/>
                    <a:pt x="0" y="255145"/>
                    <a:pt x="0" y="223078"/>
                  </a:cubicBezTo>
                  <a:lnTo>
                    <a:pt x="0" y="58062"/>
                  </a:lnTo>
                  <a:cubicBezTo>
                    <a:pt x="0" y="25995"/>
                    <a:pt x="25995" y="0"/>
                    <a:pt x="58062" y="0"/>
                  </a:cubicBezTo>
                  <a:close/>
                </a:path>
              </a:pathLst>
            </a:custGeom>
            <a:solidFill>
              <a:srgbClr val="FED7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791005" cy="25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Tomorrow"/>
                </a:rPr>
                <a:t>Vừa</a:t>
              </a:r>
              <a:r>
                <a:rPr lang="en-US" sz="3399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Tomorrow"/>
                </a:rPr>
                <a:t>có</a:t>
              </a:r>
              <a:r>
                <a:rPr lang="en-US" sz="3399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Tomorrow"/>
                </a:rPr>
                <a:t>yếu</a:t>
              </a:r>
              <a:r>
                <a:rPr lang="en-US" sz="3399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Tomorrow"/>
                </a:rPr>
                <a:t>tố</a:t>
              </a:r>
              <a:r>
                <a:rPr lang="en-US" sz="3399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Tomorrow"/>
                </a:rPr>
                <a:t>đối</a:t>
              </a:r>
              <a:r>
                <a:rPr lang="en-US" sz="3399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Tomorrow"/>
                </a:rPr>
                <a:t>kháng</a:t>
              </a:r>
              <a:endParaRPr lang="en-US" sz="3399" dirty="0">
                <a:solidFill>
                  <a:srgbClr val="000000"/>
                </a:solidFill>
                <a:latin typeface="Tomorrow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317" b="2317"/>
          <a:stretch>
            <a:fillRect/>
          </a:stretch>
        </p:blipFill>
        <p:spPr>
          <a:xfrm>
            <a:off x="0" y="0"/>
            <a:ext cx="19006646" cy="1019561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-939921"/>
            <a:ext cx="4463785" cy="5054724"/>
            <a:chOff x="0" y="-518484"/>
            <a:chExt cx="1175647" cy="13312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18484"/>
              <a:ext cx="1175647" cy="1331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Công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cụ</a:t>
              </a:r>
              <a:endParaRPr lang="en-US" sz="1899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190" y="2827163"/>
            <a:ext cx="13197419" cy="6636192"/>
            <a:chOff x="0" y="0"/>
            <a:chExt cx="3475863" cy="17478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75863" cy="1747804"/>
            </a:xfrm>
            <a:custGeom>
              <a:avLst/>
              <a:gdLst/>
              <a:ahLst/>
              <a:cxnLst/>
              <a:rect l="l" t="t" r="r" b="b"/>
              <a:pathLst>
                <a:path w="3475863" h="1747804">
                  <a:moveTo>
                    <a:pt x="29918" y="0"/>
                  </a:moveTo>
                  <a:lnTo>
                    <a:pt x="3445945" y="0"/>
                  </a:lnTo>
                  <a:cubicBezTo>
                    <a:pt x="3462469" y="0"/>
                    <a:pt x="3475863" y="13395"/>
                    <a:pt x="3475863" y="29918"/>
                  </a:cubicBezTo>
                  <a:lnTo>
                    <a:pt x="3475863" y="1717886"/>
                  </a:lnTo>
                  <a:cubicBezTo>
                    <a:pt x="3475863" y="1734409"/>
                    <a:pt x="3462469" y="1747804"/>
                    <a:pt x="3445945" y="1747804"/>
                  </a:cubicBezTo>
                  <a:lnTo>
                    <a:pt x="29918" y="1747804"/>
                  </a:lnTo>
                  <a:cubicBezTo>
                    <a:pt x="13395" y="1747804"/>
                    <a:pt x="0" y="1734409"/>
                    <a:pt x="0" y="1717886"/>
                  </a:cubicBezTo>
                  <a:lnTo>
                    <a:pt x="0" y="29918"/>
                  </a:lnTo>
                  <a:cubicBezTo>
                    <a:pt x="0" y="13395"/>
                    <a:pt x="13395" y="0"/>
                    <a:pt x="29918" y="0"/>
                  </a:cubicBezTo>
                  <a:close/>
                </a:path>
              </a:pathLst>
            </a:custGeom>
            <a:solidFill>
              <a:srgbClr val="F949B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12451" y="4697294"/>
            <a:ext cx="2180035" cy="21800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492485" y="4237423"/>
            <a:ext cx="3815672" cy="381567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91024" y="4508264"/>
            <a:ext cx="2558094" cy="25580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705453" y="4814488"/>
            <a:ext cx="1945646" cy="19456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84039"/>
            <a:ext cx="4770056" cy="1412389"/>
            <a:chOff x="0" y="-38100"/>
            <a:chExt cx="1256311" cy="3719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6311" cy="37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Phân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chia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công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việc</a:t>
              </a:r>
              <a:endParaRPr lang="en-US" sz="1899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77042" y="2780297"/>
            <a:ext cx="4972453" cy="7022836"/>
            <a:chOff x="0" y="0"/>
            <a:chExt cx="1309617" cy="18496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9617" cy="1849636"/>
            </a:xfrm>
            <a:custGeom>
              <a:avLst/>
              <a:gdLst/>
              <a:ahLst/>
              <a:cxnLst/>
              <a:rect l="l" t="t" r="r" b="b"/>
              <a:pathLst>
                <a:path w="1309617" h="1849636">
                  <a:moveTo>
                    <a:pt x="79405" y="0"/>
                  </a:moveTo>
                  <a:lnTo>
                    <a:pt x="1230212" y="0"/>
                  </a:lnTo>
                  <a:cubicBezTo>
                    <a:pt x="1274066" y="0"/>
                    <a:pt x="1309617" y="35551"/>
                    <a:pt x="1309617" y="79405"/>
                  </a:cubicBezTo>
                  <a:lnTo>
                    <a:pt x="1309617" y="1770231"/>
                  </a:lnTo>
                  <a:cubicBezTo>
                    <a:pt x="1309617" y="1814085"/>
                    <a:pt x="1274066" y="1849636"/>
                    <a:pt x="1230212" y="1849636"/>
                  </a:cubicBezTo>
                  <a:lnTo>
                    <a:pt x="79405" y="1849636"/>
                  </a:lnTo>
                  <a:cubicBezTo>
                    <a:pt x="58346" y="1849636"/>
                    <a:pt x="38149" y="1841270"/>
                    <a:pt x="23257" y="1826379"/>
                  </a:cubicBezTo>
                  <a:cubicBezTo>
                    <a:pt x="8366" y="1811487"/>
                    <a:pt x="0" y="1791290"/>
                    <a:pt x="0" y="1770231"/>
                  </a:cubicBezTo>
                  <a:lnTo>
                    <a:pt x="0" y="79405"/>
                  </a:lnTo>
                  <a:cubicBezTo>
                    <a:pt x="0" y="35551"/>
                    <a:pt x="35551" y="0"/>
                    <a:pt x="79405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00431" y="399536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Xây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dựng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giao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diện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Intro, Main menu, Level</a:t>
              </a:r>
            </a:p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Xây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dựng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class Entity, animation</a:t>
              </a:r>
            </a:p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Xây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dựng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các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Level ,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độ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khó</a:t>
              </a:r>
              <a:endParaRPr lang="en-US" sz="2000" dirty="0">
                <a:solidFill>
                  <a:srgbClr val="000000"/>
                </a:solidFill>
                <a:latin typeface="Tomorrow"/>
              </a:endParaRPr>
            </a:p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Xử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lý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âm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thanh</a:t>
              </a:r>
              <a:endParaRPr lang="en-US" sz="2000" dirty="0">
                <a:solidFill>
                  <a:srgbClr val="000000"/>
                </a:solidFill>
                <a:latin typeface="Tomorrow"/>
              </a:endParaRPr>
            </a:p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Chuyển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đổi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giữa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các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State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27166" y="2780297"/>
            <a:ext cx="4972453" cy="6952537"/>
            <a:chOff x="0" y="0"/>
            <a:chExt cx="1309617" cy="18311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09617" cy="1831121"/>
            </a:xfrm>
            <a:custGeom>
              <a:avLst/>
              <a:gdLst/>
              <a:ahLst/>
              <a:cxnLst/>
              <a:rect l="l" t="t" r="r" b="b"/>
              <a:pathLst>
                <a:path w="1309617" h="1831121">
                  <a:moveTo>
                    <a:pt x="79405" y="0"/>
                  </a:moveTo>
                  <a:lnTo>
                    <a:pt x="1230212" y="0"/>
                  </a:lnTo>
                  <a:cubicBezTo>
                    <a:pt x="1274066" y="0"/>
                    <a:pt x="1309617" y="35551"/>
                    <a:pt x="1309617" y="79405"/>
                  </a:cubicBezTo>
                  <a:lnTo>
                    <a:pt x="1309617" y="1751716"/>
                  </a:lnTo>
                  <a:cubicBezTo>
                    <a:pt x="1309617" y="1772775"/>
                    <a:pt x="1301251" y="1792972"/>
                    <a:pt x="1286360" y="1807864"/>
                  </a:cubicBezTo>
                  <a:cubicBezTo>
                    <a:pt x="1271469" y="1822755"/>
                    <a:pt x="1251272" y="1831121"/>
                    <a:pt x="1230212" y="1831121"/>
                  </a:cubicBezTo>
                  <a:lnTo>
                    <a:pt x="79405" y="1831121"/>
                  </a:lnTo>
                  <a:cubicBezTo>
                    <a:pt x="35551" y="1831121"/>
                    <a:pt x="0" y="1795570"/>
                    <a:pt x="0" y="1751716"/>
                  </a:cubicBezTo>
                  <a:lnTo>
                    <a:pt x="0" y="79405"/>
                  </a:lnTo>
                  <a:cubicBezTo>
                    <a:pt x="0" y="35551"/>
                    <a:pt x="35551" y="0"/>
                    <a:pt x="79405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56003" y="399536"/>
              <a:ext cx="112277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Xử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lý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chỉnh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sửa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asset</a:t>
              </a:r>
            </a:p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Xây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dựng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giao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diện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GamePlay</a:t>
              </a:r>
              <a:endParaRPr lang="en-US" sz="2000" dirty="0">
                <a:solidFill>
                  <a:srgbClr val="000000"/>
                </a:solidFill>
                <a:latin typeface="Tomorrow"/>
              </a:endParaRPr>
            </a:p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Xử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lý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GameBoard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(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bàn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cờ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)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bao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gồm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(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sinh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bàn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cờ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xử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lý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ăn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xử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lý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tạo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lại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khi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không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có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nước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hợp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lệ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,..)</a:t>
              </a:r>
            </a:p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Xây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dựng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luật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chơi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cho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game</a:t>
              </a:r>
            </a:p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Xây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dựng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hiệu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ứng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tương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tác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giữa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2 Entity</a:t>
              </a:r>
            </a:p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Xây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dựng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chiêu</a:t>
              </a:r>
              <a:r>
                <a:rPr lang="en-US" sz="2000" dirty="0">
                  <a:solidFill>
                    <a:srgbClr val="000000"/>
                  </a:solidFill>
                  <a:latin typeface="Tomorrow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omorrow"/>
                </a:rPr>
                <a:t>thức</a:t>
              </a:r>
              <a:endParaRPr lang="en-US" sz="2000" dirty="0">
                <a:solidFill>
                  <a:srgbClr val="000000"/>
                </a:solidFill>
                <a:latin typeface="Tomorrow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38054" y="3071041"/>
            <a:ext cx="3263987" cy="58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oto Serif Display Black"/>
              </a:rPr>
              <a:t>Đồng</a:t>
            </a:r>
            <a:r>
              <a:rPr lang="en-US" sz="3399" dirty="0">
                <a:solidFill>
                  <a:srgbClr val="000000"/>
                </a:solidFill>
                <a:latin typeface="Noto Serif Display Black"/>
              </a:rPr>
              <a:t> Duy </a:t>
            </a:r>
            <a:r>
              <a:rPr lang="en-US" sz="3399" dirty="0" err="1">
                <a:solidFill>
                  <a:srgbClr val="000000"/>
                </a:solidFill>
                <a:latin typeface="Noto Serif Display Black"/>
              </a:rPr>
              <a:t>Tiến</a:t>
            </a:r>
            <a:endParaRPr lang="en-US" sz="3399" dirty="0">
              <a:solidFill>
                <a:srgbClr val="000000"/>
              </a:solidFill>
              <a:latin typeface="Noto Serif Display Black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345723" y="3015095"/>
            <a:ext cx="3935337" cy="580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 Black"/>
              </a:rPr>
              <a:t>Ngô Đức Cường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 r="84613"/>
          <a:stretch>
            <a:fillRect/>
          </a:stretch>
        </p:blipFill>
        <p:spPr>
          <a:xfrm>
            <a:off x="10823751" y="6670984"/>
            <a:ext cx="2695131" cy="291935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t="1033" r="79721"/>
          <a:stretch>
            <a:fillRect/>
          </a:stretch>
        </p:blipFill>
        <p:spPr>
          <a:xfrm>
            <a:off x="2831274" y="6731958"/>
            <a:ext cx="2967481" cy="28964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84039"/>
            <a:ext cx="4463785" cy="1373001"/>
            <a:chOff x="0" y="-38100"/>
            <a:chExt cx="1175647" cy="3616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60872" cy="361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Cốt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truyện</a:t>
              </a:r>
              <a:endParaRPr lang="en-US" sz="1899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7985" y="3792126"/>
            <a:ext cx="3092039" cy="4365943"/>
            <a:chOff x="0" y="0"/>
            <a:chExt cx="4122719" cy="582125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831709"/>
              <a:ext cx="4122719" cy="81423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61655" t="69235" r="32798" b="15994"/>
            <a:stretch>
              <a:fillRect/>
            </a:stretch>
          </p:blipFill>
          <p:spPr>
            <a:xfrm>
              <a:off x="604143" y="0"/>
              <a:ext cx="2914433" cy="5821257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14924" b="14924"/>
          <a:stretch>
            <a:fillRect/>
          </a:stretch>
        </p:blipFill>
        <p:spPr>
          <a:xfrm>
            <a:off x="5032470" y="5267452"/>
            <a:ext cx="4407685" cy="61067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83976" t="86122"/>
          <a:stretch>
            <a:fillRect/>
          </a:stretch>
        </p:blipFill>
        <p:spPr>
          <a:xfrm flipH="1">
            <a:off x="4823601" y="2907328"/>
            <a:ext cx="4616554" cy="266546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660118" y="5364420"/>
            <a:ext cx="4350079" cy="2957559"/>
            <a:chOff x="0" y="0"/>
            <a:chExt cx="5800105" cy="394341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38693" y="3129176"/>
              <a:ext cx="4122719" cy="814237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 l="67241" t="84436" r="15740"/>
            <a:stretch>
              <a:fillRect/>
            </a:stretch>
          </p:blipFill>
          <p:spPr>
            <a:xfrm flipH="1">
              <a:off x="0" y="0"/>
              <a:ext cx="5800105" cy="3536294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440155" y="685439"/>
            <a:ext cx="7532985" cy="8730043"/>
            <a:chOff x="0" y="-114300"/>
            <a:chExt cx="1983996" cy="22992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83996" cy="2184971"/>
            </a:xfrm>
            <a:custGeom>
              <a:avLst/>
              <a:gdLst/>
              <a:ahLst/>
              <a:cxnLst/>
              <a:rect l="l" t="t" r="r" b="b"/>
              <a:pathLst>
                <a:path w="1983996" h="2184971">
                  <a:moveTo>
                    <a:pt x="52415" y="0"/>
                  </a:moveTo>
                  <a:lnTo>
                    <a:pt x="1931582" y="0"/>
                  </a:lnTo>
                  <a:cubicBezTo>
                    <a:pt x="1945483" y="0"/>
                    <a:pt x="1958815" y="5522"/>
                    <a:pt x="1968644" y="15352"/>
                  </a:cubicBezTo>
                  <a:cubicBezTo>
                    <a:pt x="1978474" y="25181"/>
                    <a:pt x="1983996" y="38513"/>
                    <a:pt x="1983996" y="52415"/>
                  </a:cubicBezTo>
                  <a:lnTo>
                    <a:pt x="1983996" y="2132556"/>
                  </a:lnTo>
                  <a:cubicBezTo>
                    <a:pt x="1983996" y="2146457"/>
                    <a:pt x="1978474" y="2159789"/>
                    <a:pt x="1968644" y="2169619"/>
                  </a:cubicBezTo>
                  <a:cubicBezTo>
                    <a:pt x="1958815" y="2179448"/>
                    <a:pt x="1945483" y="2184971"/>
                    <a:pt x="1931582" y="2184971"/>
                  </a:cubicBezTo>
                  <a:lnTo>
                    <a:pt x="52415" y="2184971"/>
                  </a:lnTo>
                  <a:cubicBezTo>
                    <a:pt x="38513" y="2184971"/>
                    <a:pt x="25181" y="2179448"/>
                    <a:pt x="15352" y="2169619"/>
                  </a:cubicBezTo>
                  <a:cubicBezTo>
                    <a:pt x="5522" y="2159789"/>
                    <a:pt x="0" y="2146457"/>
                    <a:pt x="0" y="2132556"/>
                  </a:cubicBezTo>
                  <a:lnTo>
                    <a:pt x="0" y="52415"/>
                  </a:lnTo>
                  <a:cubicBezTo>
                    <a:pt x="0" y="38513"/>
                    <a:pt x="5522" y="25181"/>
                    <a:pt x="15352" y="15352"/>
                  </a:cubicBezTo>
                  <a:cubicBezTo>
                    <a:pt x="25181" y="5522"/>
                    <a:pt x="38513" y="0"/>
                    <a:pt x="52415" y="0"/>
                  </a:cubicBezTo>
                  <a:close/>
                </a:path>
              </a:pathLst>
            </a:custGeom>
            <a:solidFill>
              <a:srgbClr val="9ADFA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1948983" cy="2299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Câu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chuyện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bắt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đầu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ở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một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vùng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đất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nọ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,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có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một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chiến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binh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quả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cảm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,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hùng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mạnh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và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kiên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cường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.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Bỗng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một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ngày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,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vương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quốc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của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của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anh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bị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một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thế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lực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hắc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ám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xâm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chiếm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,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cướp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mất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sự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tự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do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của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mọi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người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.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Chính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vì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vậy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,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anh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đã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đấu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tranh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để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giành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lại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sự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tự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do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cho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vương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quốc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.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Nhưng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đối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thủ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quá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mạnh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,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anh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phải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rút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lui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và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bỏ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trốn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.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Kể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từ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đó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, Kaiden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đã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quyết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định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rời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bỏ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quê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hương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để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rèn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luyện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thể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lực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,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tích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lũy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kinh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nghiệm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chiến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đấu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thông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qua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những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cuộc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chiến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với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các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chiến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binh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trên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toàn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thế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giới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,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đồng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thời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chiêu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mộ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những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đồng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đội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anh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dũng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để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lật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đổ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thế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lực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xấu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xa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.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Cuộc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phiêu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lưu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của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anh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cứ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thế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tiếp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diễn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...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003" b="25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84039"/>
            <a:ext cx="4463785" cy="1440061"/>
            <a:chOff x="0" y="-38100"/>
            <a:chExt cx="1175647" cy="3792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75647" cy="379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Giao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diện</a:t>
              </a:r>
              <a:endParaRPr lang="en-US" sz="1899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97743" y="3145005"/>
            <a:ext cx="5117586" cy="66288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668" t="4418" r="1668"/>
          <a:stretch>
            <a:fillRect/>
          </a:stretch>
        </p:blipFill>
        <p:spPr>
          <a:xfrm>
            <a:off x="439494" y="3145005"/>
            <a:ext cx="4868167" cy="66288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333114" y="3145005"/>
            <a:ext cx="4889002" cy="65596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t="3203" b="3203"/>
          <a:stretch>
            <a:fillRect/>
          </a:stretch>
        </p:blipFill>
        <p:spPr>
          <a:xfrm>
            <a:off x="6397743" y="3145005"/>
            <a:ext cx="5117586" cy="66288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333114" y="3145005"/>
            <a:ext cx="4889002" cy="652139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39494" y="3145005"/>
            <a:ext cx="4990235" cy="6628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17077" b="17077"/>
          <a:stretch>
            <a:fillRect/>
          </a:stretch>
        </p:blipFill>
        <p:spPr>
          <a:xfrm>
            <a:off x="125012" y="0"/>
            <a:ext cx="17773638" cy="1170290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84039"/>
            <a:ext cx="4463785" cy="1312372"/>
            <a:chOff x="0" y="-38100"/>
            <a:chExt cx="1175647" cy="3456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75647" cy="34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Lối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chơi</a:t>
              </a:r>
              <a:endParaRPr lang="en-US" sz="1899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3366" t="29897" r="31682" b="27904"/>
          <a:stretch>
            <a:fillRect/>
          </a:stretch>
        </p:blipFill>
        <p:spPr>
          <a:xfrm>
            <a:off x="2004261" y="4396293"/>
            <a:ext cx="5105478" cy="347271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304743" y="4832250"/>
            <a:ext cx="6978997" cy="2292449"/>
            <a:chOff x="0" y="-114300"/>
            <a:chExt cx="1838090" cy="6037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5937" cy="456383"/>
            </a:xfrm>
            <a:custGeom>
              <a:avLst/>
              <a:gdLst/>
              <a:ahLst/>
              <a:cxnLst/>
              <a:rect l="l" t="t" r="r" b="b"/>
              <a:pathLst>
                <a:path w="1795937" h="456383">
                  <a:moveTo>
                    <a:pt x="57903" y="0"/>
                  </a:moveTo>
                  <a:lnTo>
                    <a:pt x="1738034" y="0"/>
                  </a:lnTo>
                  <a:cubicBezTo>
                    <a:pt x="1753390" y="0"/>
                    <a:pt x="1768118" y="6100"/>
                    <a:pt x="1778977" y="16959"/>
                  </a:cubicBezTo>
                  <a:cubicBezTo>
                    <a:pt x="1789836" y="27818"/>
                    <a:pt x="1795937" y="42546"/>
                    <a:pt x="1795937" y="57903"/>
                  </a:cubicBezTo>
                  <a:lnTo>
                    <a:pt x="1795937" y="398480"/>
                  </a:lnTo>
                  <a:cubicBezTo>
                    <a:pt x="1795937" y="430459"/>
                    <a:pt x="1770013" y="456383"/>
                    <a:pt x="1738034" y="456383"/>
                  </a:cubicBezTo>
                  <a:lnTo>
                    <a:pt x="57903" y="456383"/>
                  </a:lnTo>
                  <a:cubicBezTo>
                    <a:pt x="42546" y="456383"/>
                    <a:pt x="27818" y="450283"/>
                    <a:pt x="16959" y="439424"/>
                  </a:cubicBezTo>
                  <a:cubicBezTo>
                    <a:pt x="6100" y="428565"/>
                    <a:pt x="0" y="413837"/>
                    <a:pt x="0" y="398480"/>
                  </a:cubicBezTo>
                  <a:lnTo>
                    <a:pt x="0" y="57903"/>
                  </a:lnTo>
                  <a:cubicBezTo>
                    <a:pt x="0" y="42546"/>
                    <a:pt x="6100" y="27818"/>
                    <a:pt x="16959" y="16959"/>
                  </a:cubicBezTo>
                  <a:cubicBezTo>
                    <a:pt x="27818" y="6100"/>
                    <a:pt x="42546" y="0"/>
                    <a:pt x="57903" y="0"/>
                  </a:cubicBezTo>
                  <a:close/>
                </a:path>
              </a:pathLst>
            </a:custGeom>
            <a:solidFill>
              <a:srgbClr val="9ADFA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14300"/>
              <a:ext cx="1838090" cy="60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3400"/>
                </a:lnSpc>
                <a:buFont typeface="Arial"/>
                <a:buChar char="•"/>
              </a:pP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Hoán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đổi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vị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trí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2 ô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để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ăn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được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sức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mạnh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tương</a:t>
              </a:r>
              <a:r>
                <a:rPr lang="en-US" sz="1899" spc="132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spc="132" dirty="0" err="1">
                  <a:solidFill>
                    <a:srgbClr val="000000"/>
                  </a:solidFill>
                  <a:latin typeface="Noto Serif Display Black"/>
                </a:rPr>
                <a:t>ứng</a:t>
              </a:r>
              <a:endParaRPr lang="en-US" sz="1899" spc="132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2504866">
            <a:off x="13431227" y="1415270"/>
            <a:ext cx="1876844" cy="187684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131709" y="3123981"/>
            <a:ext cx="1574675" cy="157467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D71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6402" y="1825404"/>
            <a:ext cx="16595197" cy="7831273"/>
            <a:chOff x="0" y="0"/>
            <a:chExt cx="4370751" cy="20625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0751" cy="2062557"/>
            </a:xfrm>
            <a:custGeom>
              <a:avLst/>
              <a:gdLst/>
              <a:ahLst/>
              <a:cxnLst/>
              <a:rect l="l" t="t" r="r" b="b"/>
              <a:pathLst>
                <a:path w="4370751" h="2062557">
                  <a:moveTo>
                    <a:pt x="23792" y="0"/>
                  </a:moveTo>
                  <a:lnTo>
                    <a:pt x="4346959" y="0"/>
                  </a:lnTo>
                  <a:cubicBezTo>
                    <a:pt x="4353269" y="0"/>
                    <a:pt x="4359321" y="2507"/>
                    <a:pt x="4363783" y="6969"/>
                  </a:cubicBezTo>
                  <a:cubicBezTo>
                    <a:pt x="4368245" y="11431"/>
                    <a:pt x="4370751" y="17482"/>
                    <a:pt x="4370751" y="23792"/>
                  </a:cubicBezTo>
                  <a:lnTo>
                    <a:pt x="4370751" y="2038765"/>
                  </a:lnTo>
                  <a:cubicBezTo>
                    <a:pt x="4370751" y="2051905"/>
                    <a:pt x="4360099" y="2062557"/>
                    <a:pt x="4346959" y="2062557"/>
                  </a:cubicBezTo>
                  <a:lnTo>
                    <a:pt x="23792" y="2062557"/>
                  </a:lnTo>
                  <a:cubicBezTo>
                    <a:pt x="10652" y="2062557"/>
                    <a:pt x="0" y="2051905"/>
                    <a:pt x="0" y="2038765"/>
                  </a:cubicBezTo>
                  <a:lnTo>
                    <a:pt x="0" y="23792"/>
                  </a:lnTo>
                  <a:cubicBezTo>
                    <a:pt x="0" y="10652"/>
                    <a:pt x="10652" y="0"/>
                    <a:pt x="23792" y="0"/>
                  </a:cubicBezTo>
                  <a:close/>
                </a:path>
              </a:pathLst>
            </a:custGeom>
            <a:solidFill>
              <a:srgbClr val="9ADF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6755" y="7372057"/>
            <a:ext cx="1552028" cy="1370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868" t="42510" r="80625" b="12721"/>
          <a:stretch>
            <a:fillRect/>
          </a:stretch>
        </p:blipFill>
        <p:spPr>
          <a:xfrm>
            <a:off x="1820940" y="2608156"/>
            <a:ext cx="1536540" cy="14407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20940" y="4939734"/>
            <a:ext cx="1536540" cy="14702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39336" y="7372057"/>
            <a:ext cx="1518143" cy="144991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776755" y="2595100"/>
            <a:ext cx="1518143" cy="145385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746990" y="4756401"/>
            <a:ext cx="1547907" cy="147972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853894" y="2888433"/>
            <a:ext cx="4289255" cy="116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omorrow"/>
              </a:rPr>
              <a:t>Hồi máu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omorrow"/>
              </a:rPr>
              <a:t> Máu về 0 sẽ chết và kết thúc game</a:t>
            </a:r>
          </a:p>
          <a:p>
            <a:pPr>
              <a:lnSpc>
                <a:spcPts val="3640"/>
              </a:lnSpc>
            </a:pPr>
            <a:endParaRPr lang="en-US" sz="2000">
              <a:solidFill>
                <a:srgbClr val="000000"/>
              </a:solidFill>
              <a:latin typeface="Tomorrow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53894" y="5193665"/>
            <a:ext cx="4562376" cy="71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omorrow"/>
              </a:rPr>
              <a:t>Tăng mana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omorrow"/>
              </a:rPr>
              <a:t>Khi mana đủ thì có thể sử dụng skill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24279" y="7667220"/>
            <a:ext cx="4562376" cy="71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omorrow"/>
              </a:rPr>
              <a:t>Tăng giáp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omorrow"/>
              </a:rPr>
              <a:t>Vô hiệu hóa một lượng tấn công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33073" y="2806503"/>
            <a:ext cx="4289255" cy="71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omorrow"/>
              </a:rPr>
              <a:t>Tấn công gây thiệt hại cho đối thủ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omorrow"/>
              </a:rPr>
              <a:t>Không thể tấn công xuyên giáp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33073" y="5075605"/>
            <a:ext cx="4289255" cy="80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omorrow"/>
              </a:rPr>
              <a:t>Hút mana của đối thủ</a:t>
            </a:r>
          </a:p>
          <a:p>
            <a:pPr>
              <a:lnSpc>
                <a:spcPts val="3640"/>
              </a:lnSpc>
            </a:pPr>
            <a:endParaRPr lang="en-US" sz="2000">
              <a:solidFill>
                <a:srgbClr val="000000"/>
              </a:solidFill>
              <a:latin typeface="Tomorrow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33073" y="7031360"/>
            <a:ext cx="4289255" cy="221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omorrow"/>
              </a:rPr>
              <a:t>Gây sát thương độc mỗi đầu lượt chơi của đối thủ, đồng thời bỏ qua giáp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omorrow"/>
              </a:rPr>
              <a:t>Sát thương độc có thể tích lũy và kéo dài tối đa 3 lượt </a:t>
            </a:r>
          </a:p>
          <a:p>
            <a:pPr>
              <a:lnSpc>
                <a:spcPts val="3640"/>
              </a:lnSpc>
            </a:pPr>
            <a:endParaRPr lang="en-US" sz="2000">
              <a:solidFill>
                <a:srgbClr val="000000"/>
              </a:solidFill>
              <a:latin typeface="Tomorrow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700" y="884039"/>
            <a:ext cx="4463785" cy="1312372"/>
            <a:chOff x="0" y="-38100"/>
            <a:chExt cx="1175647" cy="3456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5647" cy="307545"/>
            </a:xfrm>
            <a:custGeom>
              <a:avLst/>
              <a:gdLst/>
              <a:ahLst/>
              <a:cxnLst/>
              <a:rect l="l" t="t" r="r" b="b"/>
              <a:pathLst>
                <a:path w="1175647" h="307545">
                  <a:moveTo>
                    <a:pt x="88454" y="0"/>
                  </a:moveTo>
                  <a:lnTo>
                    <a:pt x="1087194" y="0"/>
                  </a:lnTo>
                  <a:cubicBezTo>
                    <a:pt x="1136045" y="0"/>
                    <a:pt x="1175647" y="39602"/>
                    <a:pt x="1175647" y="88454"/>
                  </a:cubicBezTo>
                  <a:lnTo>
                    <a:pt x="1175647" y="219092"/>
                  </a:lnTo>
                  <a:cubicBezTo>
                    <a:pt x="1175647" y="267943"/>
                    <a:pt x="1136045" y="307545"/>
                    <a:pt x="1087194" y="307545"/>
                  </a:cubicBezTo>
                  <a:lnTo>
                    <a:pt x="88454" y="307545"/>
                  </a:lnTo>
                  <a:cubicBezTo>
                    <a:pt x="39602" y="307545"/>
                    <a:pt x="0" y="267943"/>
                    <a:pt x="0" y="219092"/>
                  </a:cubicBezTo>
                  <a:lnTo>
                    <a:pt x="0" y="88454"/>
                  </a:lnTo>
                  <a:cubicBezTo>
                    <a:pt x="0" y="39602"/>
                    <a:pt x="39602" y="0"/>
                    <a:pt x="88454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75647" cy="34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Các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quân</a:t>
              </a:r>
              <a:r>
                <a:rPr lang="en-US" sz="1899" dirty="0">
                  <a:solidFill>
                    <a:srgbClr val="000000"/>
                  </a:solidFill>
                  <a:latin typeface="Noto Serif Display Black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Noto Serif Display Black"/>
                </a:rPr>
                <a:t>cờ</a:t>
              </a:r>
              <a:endParaRPr lang="en-US" sz="1899" dirty="0">
                <a:solidFill>
                  <a:srgbClr val="000000"/>
                </a:solidFill>
                <a:latin typeface="Noto Serif Display Black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488</Words>
  <Application>Microsoft Office PowerPoint</Application>
  <PresentationFormat>Tùy chỉnh</PresentationFormat>
  <Paragraphs>63</Paragraphs>
  <Slides>14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14</vt:i4>
      </vt:variant>
    </vt:vector>
  </HeadingPairs>
  <TitlesOfParts>
    <vt:vector size="20" baseType="lpstr">
      <vt:lpstr>Calibri</vt:lpstr>
      <vt:lpstr>Noto Serif Display Black</vt:lpstr>
      <vt:lpstr>Arial</vt:lpstr>
      <vt:lpstr>Garet Book</vt:lpstr>
      <vt:lpstr>Tomorrow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WARRIOR BATTLE</dc:title>
  <dc:creator>Cường Ngô Đức</dc:creator>
  <cp:lastModifiedBy>Cường Ngô Đức</cp:lastModifiedBy>
  <cp:revision>2</cp:revision>
  <dcterms:created xsi:type="dcterms:W3CDTF">2006-08-16T00:00:00Z</dcterms:created>
  <dcterms:modified xsi:type="dcterms:W3CDTF">2023-04-18T16:17:48Z</dcterms:modified>
  <dc:identifier>DAFf0j9FBUM</dc:identifier>
</cp:coreProperties>
</file>